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080223-9BCB-4567-BA97-208CC89D9F4F}"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1577B-5F26-4CDE-97CE-C23320F4F15F}" type="slidenum">
              <a:rPr lang="en-US" smtClean="0"/>
              <a:t>‹#›</a:t>
            </a:fld>
            <a:endParaRPr lang="en-US"/>
          </a:p>
        </p:txBody>
      </p:sp>
    </p:spTree>
    <p:extLst>
      <p:ext uri="{BB962C8B-B14F-4D97-AF65-F5344CB8AC3E}">
        <p14:creationId xmlns:p14="http://schemas.microsoft.com/office/powerpoint/2010/main" val="1951400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080223-9BCB-4567-BA97-208CC89D9F4F}"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1577B-5F26-4CDE-97CE-C23320F4F15F}" type="slidenum">
              <a:rPr lang="en-US" smtClean="0"/>
              <a:t>‹#›</a:t>
            </a:fld>
            <a:endParaRPr lang="en-US"/>
          </a:p>
        </p:txBody>
      </p:sp>
    </p:spTree>
    <p:extLst>
      <p:ext uri="{BB962C8B-B14F-4D97-AF65-F5344CB8AC3E}">
        <p14:creationId xmlns:p14="http://schemas.microsoft.com/office/powerpoint/2010/main" val="3372418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080223-9BCB-4567-BA97-208CC89D9F4F}"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1577B-5F26-4CDE-97CE-C23320F4F15F}" type="slidenum">
              <a:rPr lang="en-US" smtClean="0"/>
              <a:t>‹#›</a:t>
            </a:fld>
            <a:endParaRPr lang="en-US"/>
          </a:p>
        </p:txBody>
      </p:sp>
    </p:spTree>
    <p:extLst>
      <p:ext uri="{BB962C8B-B14F-4D97-AF65-F5344CB8AC3E}">
        <p14:creationId xmlns:p14="http://schemas.microsoft.com/office/powerpoint/2010/main" val="551738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080223-9BCB-4567-BA97-208CC89D9F4F}"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1577B-5F26-4CDE-97CE-C23320F4F15F}" type="slidenum">
              <a:rPr lang="en-US" smtClean="0"/>
              <a:t>‹#›</a:t>
            </a:fld>
            <a:endParaRPr lang="en-US"/>
          </a:p>
        </p:txBody>
      </p:sp>
    </p:spTree>
    <p:extLst>
      <p:ext uri="{BB962C8B-B14F-4D97-AF65-F5344CB8AC3E}">
        <p14:creationId xmlns:p14="http://schemas.microsoft.com/office/powerpoint/2010/main" val="4171907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080223-9BCB-4567-BA97-208CC89D9F4F}"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1577B-5F26-4CDE-97CE-C23320F4F15F}" type="slidenum">
              <a:rPr lang="en-US" smtClean="0"/>
              <a:t>‹#›</a:t>
            </a:fld>
            <a:endParaRPr lang="en-US"/>
          </a:p>
        </p:txBody>
      </p:sp>
    </p:spTree>
    <p:extLst>
      <p:ext uri="{BB962C8B-B14F-4D97-AF65-F5344CB8AC3E}">
        <p14:creationId xmlns:p14="http://schemas.microsoft.com/office/powerpoint/2010/main" val="2606621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080223-9BCB-4567-BA97-208CC89D9F4F}"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E1577B-5F26-4CDE-97CE-C23320F4F15F}" type="slidenum">
              <a:rPr lang="en-US" smtClean="0"/>
              <a:t>‹#›</a:t>
            </a:fld>
            <a:endParaRPr lang="en-US"/>
          </a:p>
        </p:txBody>
      </p:sp>
    </p:spTree>
    <p:extLst>
      <p:ext uri="{BB962C8B-B14F-4D97-AF65-F5344CB8AC3E}">
        <p14:creationId xmlns:p14="http://schemas.microsoft.com/office/powerpoint/2010/main" val="3913777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080223-9BCB-4567-BA97-208CC89D9F4F}" type="datetimeFigureOut">
              <a:rPr lang="en-US" smtClean="0"/>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E1577B-5F26-4CDE-97CE-C23320F4F15F}" type="slidenum">
              <a:rPr lang="en-US" smtClean="0"/>
              <a:t>‹#›</a:t>
            </a:fld>
            <a:endParaRPr lang="en-US"/>
          </a:p>
        </p:txBody>
      </p:sp>
    </p:spTree>
    <p:extLst>
      <p:ext uri="{BB962C8B-B14F-4D97-AF65-F5344CB8AC3E}">
        <p14:creationId xmlns:p14="http://schemas.microsoft.com/office/powerpoint/2010/main" val="1073317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080223-9BCB-4567-BA97-208CC89D9F4F}" type="datetimeFigureOut">
              <a:rPr lang="en-US" smtClean="0"/>
              <a:t>4/1/2020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E1577B-5F26-4CDE-97CE-C23320F4F15F}" type="slidenum">
              <a:rPr lang="en-US" smtClean="0"/>
              <a:t>‹#›</a:t>
            </a:fld>
            <a:endParaRPr lang="en-US"/>
          </a:p>
        </p:txBody>
      </p:sp>
    </p:spTree>
    <p:extLst>
      <p:ext uri="{BB962C8B-B14F-4D97-AF65-F5344CB8AC3E}">
        <p14:creationId xmlns:p14="http://schemas.microsoft.com/office/powerpoint/2010/main" val="3989385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80223-9BCB-4567-BA97-208CC89D9F4F}" type="datetimeFigureOut">
              <a:rPr lang="en-US" smtClean="0"/>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E1577B-5F26-4CDE-97CE-C23320F4F15F}" type="slidenum">
              <a:rPr lang="en-US" smtClean="0"/>
              <a:t>‹#›</a:t>
            </a:fld>
            <a:endParaRPr lang="en-US"/>
          </a:p>
        </p:txBody>
      </p:sp>
    </p:spTree>
    <p:extLst>
      <p:ext uri="{BB962C8B-B14F-4D97-AF65-F5344CB8AC3E}">
        <p14:creationId xmlns:p14="http://schemas.microsoft.com/office/powerpoint/2010/main" val="3318876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80223-9BCB-4567-BA97-208CC89D9F4F}"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E1577B-5F26-4CDE-97CE-C23320F4F15F}" type="slidenum">
              <a:rPr lang="en-US" smtClean="0"/>
              <a:t>‹#›</a:t>
            </a:fld>
            <a:endParaRPr lang="en-US"/>
          </a:p>
        </p:txBody>
      </p:sp>
    </p:spTree>
    <p:extLst>
      <p:ext uri="{BB962C8B-B14F-4D97-AF65-F5344CB8AC3E}">
        <p14:creationId xmlns:p14="http://schemas.microsoft.com/office/powerpoint/2010/main" val="1776385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80223-9BCB-4567-BA97-208CC89D9F4F}"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E1577B-5F26-4CDE-97CE-C23320F4F15F}" type="slidenum">
              <a:rPr lang="en-US" smtClean="0"/>
              <a:t>‹#›</a:t>
            </a:fld>
            <a:endParaRPr lang="en-US"/>
          </a:p>
        </p:txBody>
      </p:sp>
    </p:spTree>
    <p:extLst>
      <p:ext uri="{BB962C8B-B14F-4D97-AF65-F5344CB8AC3E}">
        <p14:creationId xmlns:p14="http://schemas.microsoft.com/office/powerpoint/2010/main" val="3032568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080223-9BCB-4567-BA97-208CC89D9F4F}" type="datetimeFigureOut">
              <a:rPr lang="en-US" smtClean="0"/>
              <a:t>4/1/2020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E1577B-5F26-4CDE-97CE-C23320F4F15F}" type="slidenum">
              <a:rPr lang="en-US" smtClean="0"/>
              <a:t>‹#›</a:t>
            </a:fld>
            <a:endParaRPr lang="en-US"/>
          </a:p>
        </p:txBody>
      </p:sp>
    </p:spTree>
    <p:extLst>
      <p:ext uri="{BB962C8B-B14F-4D97-AF65-F5344CB8AC3E}">
        <p14:creationId xmlns:p14="http://schemas.microsoft.com/office/powerpoint/2010/main" val="34494016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Motivation and Emotion </a:t>
            </a:r>
            <a:endParaRPr lang="en-US" dirty="0"/>
          </a:p>
        </p:txBody>
      </p:sp>
      <p:sp>
        <p:nvSpPr>
          <p:cNvPr id="3" name="Subtitle 2"/>
          <p:cNvSpPr>
            <a:spLocks noGrp="1"/>
          </p:cNvSpPr>
          <p:nvPr>
            <p:ph type="subTitle" idx="1"/>
          </p:nvPr>
        </p:nvSpPr>
        <p:spPr/>
        <p:txBody>
          <a:bodyPr/>
          <a:lstStyle/>
          <a:p>
            <a:r>
              <a:rPr lang="en-US" dirty="0" smtClean="0"/>
              <a:t>Lecture 4</a:t>
            </a:r>
            <a:endParaRPr lang="en-US" dirty="0"/>
          </a:p>
        </p:txBody>
      </p:sp>
    </p:spTree>
    <p:extLst>
      <p:ext uri="{BB962C8B-B14F-4D97-AF65-F5344CB8AC3E}">
        <p14:creationId xmlns:p14="http://schemas.microsoft.com/office/powerpoint/2010/main" val="7400366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0000" lnSpcReduction="20000"/>
          </a:bodyPr>
          <a:lstStyle/>
          <a:p>
            <a:r>
              <a:rPr lang="en-US" b="1" dirty="0"/>
              <a:t>VI. Psychological </a:t>
            </a:r>
            <a:r>
              <a:rPr lang="en-US" b="1" dirty="0" smtClean="0"/>
              <a:t>Motives: </a:t>
            </a:r>
            <a:r>
              <a:rPr lang="en-US" dirty="0" smtClean="0"/>
              <a:t>This </a:t>
            </a:r>
            <a:r>
              <a:rPr lang="en-US" dirty="0"/>
              <a:t>motives are not directly related to the biological survival of the individual. They are needs in the sense that individual’s happiness and well- being depend on these motives. </a:t>
            </a:r>
            <a:endParaRPr lang="en-US" dirty="0" smtClean="0"/>
          </a:p>
          <a:p>
            <a:pPr lvl="1"/>
            <a:r>
              <a:rPr lang="en-US" b="1" dirty="0" smtClean="0"/>
              <a:t>Stimulus </a:t>
            </a:r>
            <a:r>
              <a:rPr lang="en-US" b="1" dirty="0"/>
              <a:t>Motivation </a:t>
            </a:r>
            <a:r>
              <a:rPr lang="en-US" dirty="0"/>
              <a:t>Most people get bored easily if there is little overall stimulation or if the stimulation is unchanging. People and other animals have an apparently inborn motive to seek stimulation</a:t>
            </a:r>
            <a:r>
              <a:rPr lang="en-US" dirty="0" smtClean="0"/>
              <a:t>. </a:t>
            </a:r>
            <a:r>
              <a:rPr lang="en-US" dirty="0"/>
              <a:t>Examples include activity, curiosity, exploration, manipulation and physical contact.</a:t>
            </a:r>
            <a:endParaRPr lang="en-US" dirty="0" smtClean="0"/>
          </a:p>
          <a:p>
            <a:pPr lvl="1"/>
            <a:r>
              <a:rPr lang="en-US" dirty="0" smtClean="0"/>
              <a:t> </a:t>
            </a:r>
            <a:r>
              <a:rPr lang="en-US" b="1" dirty="0"/>
              <a:t>Functional Autonomy </a:t>
            </a:r>
            <a:r>
              <a:rPr lang="en-US" dirty="0"/>
              <a:t>Proposed by Gordon </a:t>
            </a:r>
            <a:r>
              <a:rPr lang="en-US" dirty="0" err="1"/>
              <a:t>Allport</a:t>
            </a:r>
            <a:r>
              <a:rPr lang="en-US" dirty="0"/>
              <a:t>, his theory tells us </a:t>
            </a:r>
            <a:r>
              <a:rPr lang="en-US" dirty="0" smtClean="0"/>
              <a:t>that our motives become independent of their childhood origin.</a:t>
            </a:r>
            <a:endParaRPr lang="en-US" dirty="0"/>
          </a:p>
          <a:p>
            <a:pPr lvl="1"/>
            <a:r>
              <a:rPr lang="en-US" b="1" dirty="0" smtClean="0"/>
              <a:t>Affiliation </a:t>
            </a:r>
            <a:r>
              <a:rPr lang="en-US" b="1" dirty="0"/>
              <a:t>Motivation </a:t>
            </a:r>
            <a:r>
              <a:rPr lang="en-US" dirty="0"/>
              <a:t>Individuals who are high in the need for affiliation tend to prefer being with others rather than satisfying other motives. </a:t>
            </a:r>
          </a:p>
          <a:p>
            <a:pPr lvl="1"/>
            <a:r>
              <a:rPr lang="en-US" b="1" dirty="0" smtClean="0"/>
              <a:t>Achievement </a:t>
            </a:r>
            <a:r>
              <a:rPr lang="en-US" b="1" dirty="0"/>
              <a:t>Motivation </a:t>
            </a:r>
            <a:r>
              <a:rPr lang="en-US" dirty="0"/>
              <a:t>The psychological need for success in school, sports, occupation, and other competitive situations.</a:t>
            </a:r>
          </a:p>
        </p:txBody>
      </p:sp>
    </p:spTree>
    <p:extLst>
      <p:ext uri="{BB962C8B-B14F-4D97-AF65-F5344CB8AC3E}">
        <p14:creationId xmlns:p14="http://schemas.microsoft.com/office/powerpoint/2010/main" val="42263290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itchFamily="18" charset="0"/>
                <a:cs typeface="Times New Roman" pitchFamily="18" charset="0"/>
              </a:rPr>
              <a:t>Emotions </a:t>
            </a:r>
          </a:p>
        </p:txBody>
      </p:sp>
      <p:sp>
        <p:nvSpPr>
          <p:cNvPr id="3" name="Content Placeholder 2"/>
          <p:cNvSpPr>
            <a:spLocks noGrp="1"/>
          </p:cNvSpPr>
          <p:nvPr>
            <p:ph idx="1"/>
          </p:nvPr>
        </p:nvSpPr>
        <p:spPr/>
        <p:txBody>
          <a:bodyPr>
            <a:normAutofit fontScale="77500" lnSpcReduction="20000"/>
          </a:bodyPr>
          <a:lstStyle/>
          <a:p>
            <a:r>
              <a:rPr lang="en-US" dirty="0"/>
              <a:t>Emotions are biological states associated with the nervous system brought on by neurophysiological changes variously associated with thoughts, feelings, </a:t>
            </a:r>
            <a:r>
              <a:rPr lang="en-US" dirty="0" err="1"/>
              <a:t>behavioural</a:t>
            </a:r>
            <a:r>
              <a:rPr lang="en-US" dirty="0"/>
              <a:t> responses, and a degree of pleasure or displeasure. </a:t>
            </a:r>
            <a:endParaRPr lang="en-US" dirty="0" smtClean="0"/>
          </a:p>
          <a:p>
            <a:r>
              <a:rPr lang="en-US" dirty="0" smtClean="0"/>
              <a:t>Emotion </a:t>
            </a:r>
            <a:r>
              <a:rPr lang="en-US" dirty="0"/>
              <a:t>is a state involving pattern of facial and bodily changes, cognitive appraisals, subjective feelings, and tendencies toward action. </a:t>
            </a:r>
            <a:endParaRPr lang="en-US" dirty="0" smtClean="0"/>
          </a:p>
          <a:p>
            <a:r>
              <a:rPr lang="en-US" dirty="0" smtClean="0"/>
              <a:t>Emotions </a:t>
            </a:r>
            <a:r>
              <a:rPr lang="en-US" dirty="0"/>
              <a:t>are positive or negative feelings generally in reaction to stimuli that are accompanied by physical, psychological arousal and related behavior. </a:t>
            </a:r>
            <a:endParaRPr lang="en-US" dirty="0" smtClean="0"/>
          </a:p>
          <a:p>
            <a:r>
              <a:rPr lang="en-US" dirty="0" smtClean="0"/>
              <a:t>Emotions </a:t>
            </a:r>
            <a:r>
              <a:rPr lang="en-US" dirty="0"/>
              <a:t>give life its feeling and meaning. They enrich life. Without emotions, things would be quite a routine and dull. </a:t>
            </a:r>
            <a:endParaRPr lang="en-US" dirty="0" smtClean="0"/>
          </a:p>
        </p:txBody>
      </p:sp>
    </p:spTree>
    <p:extLst>
      <p:ext uri="{BB962C8B-B14F-4D97-AF65-F5344CB8AC3E}">
        <p14:creationId xmlns:p14="http://schemas.microsoft.com/office/powerpoint/2010/main" val="3158956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An emotion is inferred from observable phenomena of three types</a:t>
            </a:r>
            <a:r>
              <a:rPr lang="en-US" dirty="0" smtClean="0"/>
              <a:t>:</a:t>
            </a:r>
          </a:p>
          <a:p>
            <a:pPr lvl="1"/>
            <a:r>
              <a:rPr lang="en-US" dirty="0" smtClean="0"/>
              <a:t>reports </a:t>
            </a:r>
            <a:r>
              <a:rPr lang="en-US" dirty="0"/>
              <a:t>of experiences </a:t>
            </a:r>
            <a:endParaRPr lang="en-US" dirty="0" smtClean="0"/>
          </a:p>
          <a:p>
            <a:pPr lvl="1"/>
            <a:r>
              <a:rPr lang="en-US" dirty="0" smtClean="0"/>
              <a:t>expressive </a:t>
            </a:r>
            <a:r>
              <a:rPr lang="en-US" dirty="0"/>
              <a:t>motor behavior </a:t>
            </a:r>
            <a:endParaRPr lang="en-US" dirty="0" smtClean="0"/>
          </a:p>
          <a:p>
            <a:pPr lvl="1"/>
            <a:r>
              <a:rPr lang="en-US" dirty="0" smtClean="0"/>
              <a:t>physiological </a:t>
            </a:r>
            <a:r>
              <a:rPr lang="en-US" dirty="0"/>
              <a:t>activity. </a:t>
            </a:r>
            <a:endParaRPr lang="en-US" dirty="0" smtClean="0"/>
          </a:p>
          <a:p>
            <a:r>
              <a:rPr lang="en-US" dirty="0" smtClean="0"/>
              <a:t> </a:t>
            </a:r>
            <a:r>
              <a:rPr lang="en-US" dirty="0"/>
              <a:t>Emotional experience is described in terms of adjectives that people use to describe how they feel: e.g. “I am happy”, “I feel frustrated”. </a:t>
            </a:r>
            <a:r>
              <a:rPr lang="en-US" dirty="0" smtClean="0"/>
              <a:t>Motor </a:t>
            </a:r>
            <a:r>
              <a:rPr lang="en-US" dirty="0"/>
              <a:t>behavior is manifested by enlargement of muscles, stiffening when frightened. </a:t>
            </a:r>
          </a:p>
          <a:p>
            <a:endParaRPr lang="en-US" dirty="0"/>
          </a:p>
        </p:txBody>
      </p:sp>
    </p:spTree>
    <p:extLst>
      <p:ext uri="{BB962C8B-B14F-4D97-AF65-F5344CB8AC3E}">
        <p14:creationId xmlns:p14="http://schemas.microsoft.com/office/powerpoint/2010/main" val="2436930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a:t>Some emotions are very common. Some psychologists would identify three basic emotions: love, fear, anger. </a:t>
            </a:r>
            <a:endParaRPr lang="en-US" dirty="0" smtClean="0"/>
          </a:p>
          <a:p>
            <a:r>
              <a:rPr lang="en-US" dirty="0" smtClean="0"/>
              <a:t>On </a:t>
            </a:r>
            <a:r>
              <a:rPr lang="en-US" dirty="0"/>
              <a:t>the other hand, Izard (1972), thinks </a:t>
            </a:r>
            <a:r>
              <a:rPr lang="en-US" dirty="0" smtClean="0"/>
              <a:t>there </a:t>
            </a:r>
            <a:r>
              <a:rPr lang="en-US" dirty="0"/>
              <a:t>are 9 basic emotions: </a:t>
            </a:r>
            <a:r>
              <a:rPr lang="en-US" b="1" dirty="0"/>
              <a:t>interest distress contempt joy anger shame surprise disgust </a:t>
            </a:r>
            <a:r>
              <a:rPr lang="en-US" dirty="0"/>
              <a:t> </a:t>
            </a:r>
            <a:r>
              <a:rPr lang="en-US" dirty="0" smtClean="0"/>
              <a:t>and </a:t>
            </a:r>
            <a:r>
              <a:rPr lang="en-US" b="1" dirty="0" smtClean="0"/>
              <a:t>fear </a:t>
            </a:r>
          </a:p>
          <a:p>
            <a:r>
              <a:rPr lang="en-US" dirty="0" smtClean="0"/>
              <a:t>All </a:t>
            </a:r>
            <a:r>
              <a:rPr lang="en-US" dirty="0"/>
              <a:t>other emotions are thought to be combinations of these basic ones. For example, anxiety is a mixture of fear with two or more other basic emotions like distress, anger, shame, or guilt. </a:t>
            </a:r>
            <a:endParaRPr lang="en-US" dirty="0" smtClean="0"/>
          </a:p>
          <a:p>
            <a:r>
              <a:rPr lang="en-US" dirty="0" err="1" smtClean="0"/>
              <a:t>Plutchik</a:t>
            </a:r>
            <a:r>
              <a:rPr lang="en-US" dirty="0" smtClean="0"/>
              <a:t> </a:t>
            </a:r>
            <a:r>
              <a:rPr lang="en-US" dirty="0"/>
              <a:t>(1984) identified 8 basic emotions: </a:t>
            </a:r>
            <a:r>
              <a:rPr lang="en-US" b="1" dirty="0"/>
              <a:t>fear, anger, joy, sadness, acceptance, disgust, anticipation, and surprise</a:t>
            </a:r>
            <a:r>
              <a:rPr lang="en-US" dirty="0"/>
              <a:t>. These emotions are connected with each other. For example, the emotion of fear is connected with the behavior pattern of protection and of destruction. He believes that all other emotions are variations of the basic ones along a dimension of intensity. </a:t>
            </a:r>
          </a:p>
        </p:txBody>
      </p:sp>
    </p:spTree>
    <p:extLst>
      <p:ext uri="{BB962C8B-B14F-4D97-AF65-F5344CB8AC3E}">
        <p14:creationId xmlns:p14="http://schemas.microsoft.com/office/powerpoint/2010/main" val="1998959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Theories of Emotion </a:t>
            </a:r>
            <a:br>
              <a:rPr lang="en-US" dirty="0"/>
            </a:br>
            <a:endParaRPr lang="en-US" dirty="0"/>
          </a:p>
        </p:txBody>
      </p:sp>
      <p:sp>
        <p:nvSpPr>
          <p:cNvPr id="3" name="Content Placeholder 2"/>
          <p:cNvSpPr>
            <a:spLocks noGrp="1"/>
          </p:cNvSpPr>
          <p:nvPr>
            <p:ph idx="1"/>
          </p:nvPr>
        </p:nvSpPr>
        <p:spPr/>
        <p:txBody>
          <a:bodyPr>
            <a:normAutofit fontScale="62500" lnSpcReduction="20000"/>
          </a:bodyPr>
          <a:lstStyle/>
          <a:p>
            <a:r>
              <a:rPr lang="en-US" b="1" dirty="0"/>
              <a:t>1. James-Lange Theory </a:t>
            </a:r>
            <a:r>
              <a:rPr lang="en-US" b="1" dirty="0" smtClean="0"/>
              <a:t>: </a:t>
            </a:r>
            <a:r>
              <a:rPr lang="en-US" dirty="0" smtClean="0"/>
              <a:t>William </a:t>
            </a:r>
            <a:r>
              <a:rPr lang="en-US" dirty="0"/>
              <a:t>James believed that the emotional stimulus is routed (by the thalamus) directly to the hypothalamus, which produces the bodily reaction (fear or other emotion). According to him, we cry because we feel sorry, strike because we are angry, tremble because we are afraid. Carl Lange, Danish psychologist, proposed the same theory known today as the James-Lange theory of emotion. This theory proposes that conscious emotional experiences are caused by the feedback to the cerebral cortex from physiological reactions and behavior. </a:t>
            </a:r>
            <a:r>
              <a:rPr lang="en-US" b="1" dirty="0"/>
              <a:t>2. Cannon-Bard </a:t>
            </a:r>
            <a:r>
              <a:rPr lang="en-US" b="1" dirty="0" smtClean="0"/>
              <a:t>Theory: </a:t>
            </a:r>
            <a:r>
              <a:rPr lang="en-US" dirty="0"/>
              <a:t>This theory, by Walter Cannon and Philip Bard, states that the conscious emotional experiences and physiological reaction and behavior are relatively independent events. Cannon believes that the information from the emotional stimulus goes first to the brain relay center called thalamus. </a:t>
            </a:r>
            <a:endParaRPr lang="en-US" dirty="0" smtClean="0"/>
          </a:p>
          <a:p>
            <a:r>
              <a:rPr lang="en-US" b="1" dirty="0" smtClean="0"/>
              <a:t>3. </a:t>
            </a:r>
            <a:r>
              <a:rPr lang="en-US" b="1" dirty="0"/>
              <a:t>Cognitive </a:t>
            </a:r>
            <a:r>
              <a:rPr lang="en-US" b="1" dirty="0" smtClean="0"/>
              <a:t>Theory: </a:t>
            </a:r>
            <a:r>
              <a:rPr lang="en-US" dirty="0"/>
              <a:t>According to this theory, there are 2 steps in the process of cognitive interpretation in emotions: 1. the interpretation of stimuli from the environment and 2. the interpretation of stimuli from the body resulting from autonomic arousal. </a:t>
            </a:r>
          </a:p>
        </p:txBody>
      </p:sp>
    </p:spTree>
    <p:extLst>
      <p:ext uri="{BB962C8B-B14F-4D97-AF65-F5344CB8AC3E}">
        <p14:creationId xmlns:p14="http://schemas.microsoft.com/office/powerpoint/2010/main" val="3603074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Principles of Emotion </a:t>
            </a:r>
          </a:p>
        </p:txBody>
      </p:sp>
      <p:sp>
        <p:nvSpPr>
          <p:cNvPr id="3" name="Content Placeholder 2"/>
          <p:cNvSpPr>
            <a:spLocks noGrp="1"/>
          </p:cNvSpPr>
          <p:nvPr>
            <p:ph idx="1"/>
          </p:nvPr>
        </p:nvSpPr>
        <p:spPr/>
        <p:txBody>
          <a:bodyPr>
            <a:normAutofit fontScale="70000" lnSpcReduction="20000"/>
          </a:bodyPr>
          <a:lstStyle/>
          <a:p>
            <a:r>
              <a:rPr lang="en-US" dirty="0" smtClean="0"/>
              <a:t>1</a:t>
            </a:r>
            <a:r>
              <a:rPr lang="en-US" dirty="0"/>
              <a:t>. Emotional needs express themselves one way or another. </a:t>
            </a:r>
            <a:endParaRPr lang="en-US" dirty="0" smtClean="0"/>
          </a:p>
          <a:p>
            <a:r>
              <a:rPr lang="en-US" dirty="0" smtClean="0"/>
              <a:t>2</a:t>
            </a:r>
            <a:r>
              <a:rPr lang="en-US" dirty="0"/>
              <a:t>. Anger is an expression of need. </a:t>
            </a:r>
            <a:endParaRPr lang="en-US" dirty="0" smtClean="0"/>
          </a:p>
          <a:p>
            <a:r>
              <a:rPr lang="en-US" dirty="0" smtClean="0"/>
              <a:t>3</a:t>
            </a:r>
            <a:r>
              <a:rPr lang="en-US" dirty="0"/>
              <a:t>. Our feelings and needs are not wrong or bad. </a:t>
            </a:r>
            <a:endParaRPr lang="en-US" dirty="0" smtClean="0"/>
          </a:p>
          <a:p>
            <a:r>
              <a:rPr lang="en-US" dirty="0" smtClean="0"/>
              <a:t>4</a:t>
            </a:r>
            <a:r>
              <a:rPr lang="en-US" dirty="0"/>
              <a:t>. Emotions are the gateway to vitality and feeling alive. </a:t>
            </a:r>
            <a:endParaRPr lang="en-US" dirty="0" smtClean="0"/>
          </a:p>
          <a:p>
            <a:r>
              <a:rPr lang="en-US" dirty="0" smtClean="0"/>
              <a:t>5</a:t>
            </a:r>
            <a:r>
              <a:rPr lang="en-US" dirty="0"/>
              <a:t>. We can address emotional issues and still save our true face. </a:t>
            </a:r>
            <a:endParaRPr lang="en-US" dirty="0" smtClean="0"/>
          </a:p>
          <a:p>
            <a:r>
              <a:rPr lang="en-US" dirty="0" smtClean="0"/>
              <a:t>6</a:t>
            </a:r>
            <a:r>
              <a:rPr lang="en-US" dirty="0"/>
              <a:t>. Immediate reactions to problem often disguise deeper feelings. a. Running away b. Getting angry c. Denying importance d. Addressing the situation </a:t>
            </a:r>
            <a:endParaRPr lang="en-US" dirty="0" smtClean="0"/>
          </a:p>
          <a:p>
            <a:r>
              <a:rPr lang="en-US" dirty="0" smtClean="0"/>
              <a:t>7</a:t>
            </a:r>
            <a:r>
              <a:rPr lang="en-US" dirty="0"/>
              <a:t>. We must clarify individual needs before solving problem with others. </a:t>
            </a:r>
            <a:endParaRPr lang="en-US" dirty="0" smtClean="0"/>
          </a:p>
          <a:p>
            <a:r>
              <a:rPr lang="en-US" dirty="0" smtClean="0"/>
              <a:t>8</a:t>
            </a:r>
            <a:r>
              <a:rPr lang="en-US" dirty="0"/>
              <a:t>. We need to express positive feelings and communicate negative ones. </a:t>
            </a:r>
          </a:p>
        </p:txBody>
      </p:sp>
    </p:spTree>
    <p:extLst>
      <p:ext uri="{BB962C8B-B14F-4D97-AF65-F5344CB8AC3E}">
        <p14:creationId xmlns:p14="http://schemas.microsoft.com/office/powerpoint/2010/main" val="576756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Ways to Control Undesirable Emotions </a:t>
            </a:r>
          </a:p>
        </p:txBody>
      </p:sp>
      <p:sp>
        <p:nvSpPr>
          <p:cNvPr id="3" name="Content Placeholder 2"/>
          <p:cNvSpPr>
            <a:spLocks noGrp="1"/>
          </p:cNvSpPr>
          <p:nvPr>
            <p:ph idx="1"/>
          </p:nvPr>
        </p:nvSpPr>
        <p:spPr/>
        <p:txBody>
          <a:bodyPr>
            <a:normAutofit fontScale="70000" lnSpcReduction="20000"/>
          </a:bodyPr>
          <a:lstStyle/>
          <a:p>
            <a:r>
              <a:rPr lang="en-US" dirty="0" smtClean="0"/>
              <a:t>1</a:t>
            </a:r>
            <a:r>
              <a:rPr lang="en-US" dirty="0"/>
              <a:t>. Avoid situations which arouse undesirable emotions. </a:t>
            </a:r>
            <a:endParaRPr lang="en-US" dirty="0" smtClean="0"/>
          </a:p>
          <a:p>
            <a:r>
              <a:rPr lang="en-US" dirty="0" smtClean="0"/>
              <a:t>2</a:t>
            </a:r>
            <a:r>
              <a:rPr lang="en-US" dirty="0"/>
              <a:t>. Develop the habit of passing over provoking situations. </a:t>
            </a:r>
            <a:endParaRPr lang="en-US" dirty="0" smtClean="0"/>
          </a:p>
          <a:p>
            <a:r>
              <a:rPr lang="en-US" dirty="0" smtClean="0"/>
              <a:t>3</a:t>
            </a:r>
            <a:r>
              <a:rPr lang="en-US" dirty="0"/>
              <a:t>. Get more information or knowledge about things which make you afraid, or which make you worry. </a:t>
            </a:r>
            <a:endParaRPr lang="en-US" dirty="0" smtClean="0"/>
          </a:p>
          <a:p>
            <a:r>
              <a:rPr lang="en-US" dirty="0" smtClean="0"/>
              <a:t>4</a:t>
            </a:r>
            <a:r>
              <a:rPr lang="en-US" dirty="0"/>
              <a:t>. Practice, as often as possible, the policy of </a:t>
            </a:r>
            <a:r>
              <a:rPr lang="en-US" b="1" dirty="0"/>
              <a:t>holding back </a:t>
            </a:r>
            <a:r>
              <a:rPr lang="en-US" dirty="0"/>
              <a:t>to an undesirable emotional impulse, such as anger. </a:t>
            </a:r>
            <a:endParaRPr lang="en-US" dirty="0" smtClean="0"/>
          </a:p>
          <a:p>
            <a:r>
              <a:rPr lang="en-US" dirty="0" smtClean="0"/>
              <a:t>5</a:t>
            </a:r>
            <a:r>
              <a:rPr lang="en-US" dirty="0"/>
              <a:t>. Acquire understanding and skill in meeting life’s situations and problems. Keep yourself busy in your education and training because it will help you reduce the number of situations which make you unnecessarily emotional. </a:t>
            </a:r>
            <a:endParaRPr lang="en-US" dirty="0" smtClean="0"/>
          </a:p>
          <a:p>
            <a:r>
              <a:rPr lang="en-US" dirty="0" smtClean="0"/>
              <a:t>6</a:t>
            </a:r>
            <a:r>
              <a:rPr lang="en-US" dirty="0"/>
              <a:t>. Study and practice the art of getting along with people. </a:t>
            </a:r>
            <a:endParaRPr lang="en-US" dirty="0" smtClean="0"/>
          </a:p>
          <a:p>
            <a:r>
              <a:rPr lang="en-US" dirty="0" smtClean="0"/>
              <a:t>7</a:t>
            </a:r>
            <a:r>
              <a:rPr lang="en-US" dirty="0"/>
              <a:t>. Form friendships and associate with groups of people. Enjoy happy moments and laugh. Laughter has a relaxing effect and it aids in reducing tensions. But remember, there is a definite place and time for laughter in everyday life. </a:t>
            </a:r>
          </a:p>
        </p:txBody>
      </p:sp>
    </p:spTree>
    <p:extLst>
      <p:ext uri="{BB962C8B-B14F-4D97-AF65-F5344CB8AC3E}">
        <p14:creationId xmlns:p14="http://schemas.microsoft.com/office/powerpoint/2010/main" val="40922917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88927781"/>
              </p:ext>
            </p:extLst>
          </p:nvPr>
        </p:nvGraphicFramePr>
        <p:xfrm>
          <a:off x="457200" y="304800"/>
          <a:ext cx="8229600" cy="5958840"/>
        </p:xfrm>
        <a:graphic>
          <a:graphicData uri="http://schemas.openxmlformats.org/drawingml/2006/table">
            <a:tbl>
              <a:tblPr firstRow="1" bandRow="1">
                <a:tableStyleId>{5C22544A-7EE6-4342-B048-85BDC9FD1C3A}</a:tableStyleId>
              </a:tblPr>
              <a:tblGrid>
                <a:gridCol w="4114800"/>
                <a:gridCol w="4114800"/>
              </a:tblGrid>
              <a:tr h="381000">
                <a:tc>
                  <a:txBody>
                    <a:bodyPr/>
                    <a:lstStyle/>
                    <a:p>
                      <a:r>
                        <a:rPr lang="en-US" sz="1800" b="1" i="0" u="none" strike="noStrike" kern="1200" dirty="0" smtClean="0">
                          <a:solidFill>
                            <a:schemeClr val="tx1"/>
                          </a:solidFill>
                          <a:effectLst/>
                          <a:latin typeface="+mn-lt"/>
                          <a:ea typeface="+mn-ea"/>
                          <a:cs typeface="+mn-cs"/>
                        </a:rPr>
                        <a:t>Emotions and Health </a:t>
                      </a:r>
                      <a:endParaRPr lang="en-US" b="1" dirty="0">
                        <a:solidFill>
                          <a:schemeClr val="tx1"/>
                        </a:solidFill>
                      </a:endParaRPr>
                    </a:p>
                  </a:txBody>
                  <a:tcPr/>
                </a:tc>
                <a:tc>
                  <a:txBody>
                    <a:bodyPr/>
                    <a:lstStyle/>
                    <a:p>
                      <a:r>
                        <a:rPr lang="en-US" dirty="0" smtClean="0">
                          <a:solidFill>
                            <a:schemeClr val="tx1"/>
                          </a:solidFill>
                        </a:rPr>
                        <a:t>Emotional intelligence </a:t>
                      </a:r>
                      <a:endParaRPr lang="en-US" dirty="0">
                        <a:solidFill>
                          <a:schemeClr val="tx1"/>
                        </a:solidFill>
                      </a:endParaRPr>
                    </a:p>
                  </a:txBody>
                  <a:tcPr/>
                </a:tc>
              </a:tr>
              <a:tr h="370840">
                <a:tc>
                  <a:txBody>
                    <a:bodyPr/>
                    <a:lstStyle/>
                    <a:p>
                      <a:r>
                        <a:rPr lang="en-US" sz="1800" b="0" i="0" u="none" strike="noStrike" kern="1200" smtClean="0">
                          <a:solidFill>
                            <a:schemeClr val="dk1"/>
                          </a:solidFill>
                          <a:effectLst/>
                          <a:latin typeface="+mn-lt"/>
                          <a:ea typeface="+mn-ea"/>
                          <a:cs typeface="+mn-cs"/>
                        </a:rPr>
                        <a:t>Research </a:t>
                      </a:r>
                      <a:r>
                        <a:rPr lang="en-US" sz="1800" b="0" i="0" u="none" strike="noStrike" kern="1200" dirty="0" smtClean="0">
                          <a:solidFill>
                            <a:schemeClr val="dk1"/>
                          </a:solidFill>
                          <a:effectLst/>
                          <a:latin typeface="+mn-lt"/>
                          <a:ea typeface="+mn-ea"/>
                          <a:cs typeface="+mn-cs"/>
                        </a:rPr>
                        <a:t>demonstrates the importance of mental and emotional health. Some emotions hurt our health, others strengthen us. Poor health is associated with stress. On the average, people who have gone through stressful events get sick more often. Thoughts can cause physical abnormalities such as ulcers, indigestions, nervousness, and high blood pressure. Thoughts can also depress the immune system which leads to wide variety of diseases. Experiencing poor health depends on each person’s heredity, environment, diet, and behavior. Negative emotions can weaken the body’s resistance. People who are in love have more responsive immune systems. Positive attitude, fighting spirit, hope, and strong desire to live help cancer patients to survive and recover. </a:t>
                      </a:r>
                      <a:endParaRPr lang="en-US" dirty="0"/>
                    </a:p>
                  </a:txBody>
                  <a:tcPr/>
                </a:tc>
                <a:tc>
                  <a:txBody>
                    <a:bodyPr/>
                    <a:lstStyle/>
                    <a:p>
                      <a:r>
                        <a:rPr lang="en-US" sz="1800" b="0" i="0" u="none" strike="noStrike" kern="1200" dirty="0" smtClean="0">
                          <a:solidFill>
                            <a:schemeClr val="dk1"/>
                          </a:solidFill>
                          <a:effectLst/>
                          <a:latin typeface="+mn-lt"/>
                          <a:ea typeface="+mn-ea"/>
                          <a:cs typeface="+mn-cs"/>
                        </a:rPr>
                        <a:t>This describes qualities like understanding one’s own feelings, empathy for the feelings of others, and the regulation of emotion in a way that enhances living. It was Daniel </a:t>
                      </a:r>
                      <a:r>
                        <a:rPr lang="en-US" sz="1800" b="0" i="0" u="none" strike="noStrike" kern="1200" dirty="0" err="1" smtClean="0">
                          <a:solidFill>
                            <a:schemeClr val="dk1"/>
                          </a:solidFill>
                          <a:effectLst/>
                          <a:latin typeface="+mn-lt"/>
                          <a:ea typeface="+mn-ea"/>
                          <a:cs typeface="+mn-cs"/>
                        </a:rPr>
                        <a:t>Goleman</a:t>
                      </a:r>
                      <a:r>
                        <a:rPr lang="en-US" sz="1800" b="0" i="0" u="none" strike="noStrike" kern="1200" dirty="0" smtClean="0">
                          <a:solidFill>
                            <a:schemeClr val="dk1"/>
                          </a:solidFill>
                          <a:effectLst/>
                          <a:latin typeface="+mn-lt"/>
                          <a:ea typeface="+mn-ea"/>
                          <a:cs typeface="+mn-cs"/>
                        </a:rPr>
                        <a:t> who brought together a decade of behavioral research into how the mind processes feelings. He was responsible for introducing EQ, a term referring to emotional intelligence. Emotional intelligence (EQ) is not the opposite of intelligence quotient (IQ). According to </a:t>
                      </a:r>
                      <a:r>
                        <a:rPr lang="en-US" sz="1800" b="0" i="0" u="none" strike="noStrike" kern="1200" dirty="0" err="1" smtClean="0">
                          <a:solidFill>
                            <a:schemeClr val="dk1"/>
                          </a:solidFill>
                          <a:effectLst/>
                          <a:latin typeface="+mn-lt"/>
                          <a:ea typeface="+mn-ea"/>
                          <a:cs typeface="+mn-cs"/>
                        </a:rPr>
                        <a:t>Goleman</a:t>
                      </a:r>
                      <a:r>
                        <a:rPr lang="en-US" sz="1800" b="0" i="0" u="none" strike="noStrike" kern="1200" dirty="0" smtClean="0">
                          <a:solidFill>
                            <a:schemeClr val="dk1"/>
                          </a:solidFill>
                          <a:effectLst/>
                          <a:latin typeface="+mn-lt"/>
                          <a:ea typeface="+mn-ea"/>
                          <a:cs typeface="+mn-cs"/>
                        </a:rPr>
                        <a:t>, some people are blessed with a lot of both, some with little of either. </a:t>
                      </a:r>
                      <a:endParaRPr lang="en-US" dirty="0"/>
                    </a:p>
                  </a:txBody>
                  <a:tcPr/>
                </a:tc>
              </a:tr>
            </a:tbl>
          </a:graphicData>
        </a:graphic>
      </p:graphicFrame>
    </p:spTree>
    <p:extLst>
      <p:ext uri="{BB962C8B-B14F-4D97-AF65-F5344CB8AC3E}">
        <p14:creationId xmlns:p14="http://schemas.microsoft.com/office/powerpoint/2010/main" val="418430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p:txBody>
          <a:bodyPr>
            <a:scene3d>
              <a:camera prst="orthographicFront"/>
              <a:lightRig rig="threePt" dir="t">
                <a:rot lat="0" lon="0" rev="600000"/>
              </a:lightRig>
            </a:scene3d>
            <a:sp3d extrusionH="57150">
              <a:bevelT w="19050"/>
              <a:bevelB h="12700"/>
              <a:extrusionClr>
                <a:srgbClr val="FF0000"/>
              </a:extrusionClr>
            </a:sp3d>
          </a:bodyPr>
          <a:lstStyle/>
          <a:p>
            <a:r>
              <a:rPr lang="en-US" sz="9600" dirty="0" smtClean="0">
                <a:effectLst>
                  <a:glow rad="228600">
                    <a:schemeClr val="accent1">
                      <a:alpha val="40000"/>
                    </a:schemeClr>
                  </a:glow>
                  <a:reflection endPos="11000" dir="5400000" sy="-100000" algn="bl" rotWithShape="0"/>
                </a:effectLst>
              </a:rPr>
              <a:t>Why we do what we do?</a:t>
            </a:r>
          </a:p>
          <a:p>
            <a:endParaRPr lang="en-US" dirty="0">
              <a:effectLst>
                <a:glow rad="228600">
                  <a:schemeClr val="accent1">
                    <a:alpha val="40000"/>
                  </a:schemeClr>
                </a:glow>
                <a:reflection endPos="11000" dir="5400000" sy="-100000" algn="bl" rotWithShape="0"/>
              </a:effectLst>
            </a:endParaRPr>
          </a:p>
        </p:txBody>
      </p:sp>
    </p:spTree>
    <p:extLst>
      <p:ext uri="{BB962C8B-B14F-4D97-AF65-F5344CB8AC3E}">
        <p14:creationId xmlns:p14="http://schemas.microsoft.com/office/powerpoint/2010/main" val="1247758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p:txBody>
          <a:bodyPr/>
          <a:lstStyle/>
          <a:p>
            <a:r>
              <a:rPr lang="en-US" b="1" dirty="0"/>
              <a:t>Motivation</a:t>
            </a:r>
            <a:r>
              <a:rPr lang="en-US" dirty="0"/>
              <a:t> is </a:t>
            </a:r>
            <a:r>
              <a:rPr lang="en-US" b="1" dirty="0"/>
              <a:t>defined</a:t>
            </a:r>
            <a:r>
              <a:rPr lang="en-US" dirty="0"/>
              <a:t> as the process that initiates, guides, and maintains goal-oriented behaviors. </a:t>
            </a:r>
            <a:r>
              <a:rPr lang="en-US" b="1" dirty="0"/>
              <a:t>Motivation</a:t>
            </a:r>
            <a:r>
              <a:rPr lang="en-US" dirty="0"/>
              <a:t> is what causes you to act, whether it is getting a glass of water to reduce thirst or reading a book to gain knowledge.</a:t>
            </a:r>
          </a:p>
        </p:txBody>
      </p:sp>
    </p:spTree>
    <p:extLst>
      <p:ext uri="{BB962C8B-B14F-4D97-AF65-F5344CB8AC3E}">
        <p14:creationId xmlns:p14="http://schemas.microsoft.com/office/powerpoint/2010/main" val="1623453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Motives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McClelland and </a:t>
            </a:r>
            <a:r>
              <a:rPr lang="en-US" dirty="0"/>
              <a:t>Weinberger </a:t>
            </a:r>
            <a:r>
              <a:rPr lang="en-US" dirty="0" smtClean="0"/>
              <a:t>postulated </a:t>
            </a:r>
            <a:r>
              <a:rPr lang="en-US" dirty="0"/>
              <a:t>that two types of </a:t>
            </a:r>
            <a:r>
              <a:rPr lang="en-US" dirty="0" smtClean="0"/>
              <a:t> </a:t>
            </a:r>
            <a:r>
              <a:rPr lang="en-US" dirty="0"/>
              <a:t>motives </a:t>
            </a:r>
            <a:r>
              <a:rPr lang="en-US" dirty="0" smtClean="0"/>
              <a:t>coexist </a:t>
            </a:r>
            <a:r>
              <a:rPr lang="en-US" dirty="0"/>
              <a:t>within the person: </a:t>
            </a:r>
            <a:endParaRPr lang="en-US" dirty="0" smtClean="0"/>
          </a:p>
          <a:p>
            <a:r>
              <a:rPr lang="en-US" dirty="0" smtClean="0"/>
              <a:t>A- </a:t>
            </a:r>
            <a:r>
              <a:rPr lang="en-US" b="1" dirty="0"/>
              <a:t>Implicit motives, </a:t>
            </a:r>
            <a:r>
              <a:rPr lang="en-US" dirty="0"/>
              <a:t>which operate </a:t>
            </a:r>
            <a:r>
              <a:rPr lang="en-US" dirty="0" smtClean="0"/>
              <a:t>unconsciously</a:t>
            </a:r>
            <a:r>
              <a:rPr lang="en-US" dirty="0"/>
              <a:t>. People may have no </a:t>
            </a:r>
            <a:r>
              <a:rPr lang="en-US" dirty="0" smtClean="0"/>
              <a:t>or </a:t>
            </a:r>
            <a:r>
              <a:rPr lang="en-US" dirty="0"/>
              <a:t>only very limited insight into what </a:t>
            </a:r>
            <a:r>
              <a:rPr lang="en-US" dirty="0" smtClean="0"/>
              <a:t>motivates </a:t>
            </a:r>
            <a:r>
              <a:rPr lang="en-US" dirty="0"/>
              <a:t>their behavior. </a:t>
            </a:r>
            <a:r>
              <a:rPr lang="en-US" dirty="0" smtClean="0"/>
              <a:t> </a:t>
            </a:r>
            <a:endParaRPr lang="en-US" dirty="0"/>
          </a:p>
          <a:p>
            <a:r>
              <a:rPr lang="en-US" dirty="0" smtClean="0"/>
              <a:t>B </a:t>
            </a:r>
            <a:r>
              <a:rPr lang="en-US" dirty="0"/>
              <a:t>– </a:t>
            </a:r>
            <a:r>
              <a:rPr lang="en-US" b="1" dirty="0"/>
              <a:t>Self-attributed </a:t>
            </a:r>
            <a:r>
              <a:rPr lang="en-US" b="1" dirty="0" smtClean="0"/>
              <a:t>or explicit </a:t>
            </a:r>
            <a:r>
              <a:rPr lang="en-US" b="1" dirty="0"/>
              <a:t>motives</a:t>
            </a:r>
            <a:r>
              <a:rPr lang="en-US" dirty="0"/>
              <a:t>, </a:t>
            </a:r>
            <a:r>
              <a:rPr lang="en-US" dirty="0" smtClean="0"/>
              <a:t>are </a:t>
            </a:r>
            <a:r>
              <a:rPr lang="en-US" dirty="0"/>
              <a:t>linked to the goals and expectations </a:t>
            </a:r>
            <a:r>
              <a:rPr lang="en-US" dirty="0" smtClean="0"/>
              <a:t>that </a:t>
            </a:r>
            <a:r>
              <a:rPr lang="en-US" dirty="0"/>
              <a:t>are normative for a particular group </a:t>
            </a:r>
            <a:r>
              <a:rPr lang="en-US" dirty="0" smtClean="0"/>
              <a:t>family </a:t>
            </a:r>
            <a:r>
              <a:rPr lang="en-US" dirty="0"/>
              <a:t>,peer ,</a:t>
            </a:r>
            <a:r>
              <a:rPr lang="en-US" dirty="0" smtClean="0"/>
              <a:t>society </a:t>
            </a:r>
            <a:r>
              <a:rPr lang="en-US" dirty="0"/>
              <a:t>and that thus focus </a:t>
            </a:r>
            <a:r>
              <a:rPr lang="en-US" dirty="0" smtClean="0"/>
              <a:t>the </a:t>
            </a:r>
            <a:r>
              <a:rPr lang="en-US" dirty="0"/>
              <a:t>individual's decisions and behaviors on </a:t>
            </a:r>
            <a:r>
              <a:rPr lang="en-US" dirty="0" smtClean="0"/>
              <a:t>what </a:t>
            </a:r>
            <a:r>
              <a:rPr lang="en-US" dirty="0"/>
              <a:t>the group deems important and </a:t>
            </a:r>
            <a:r>
              <a:rPr lang="en-US" dirty="0" smtClean="0"/>
              <a:t>desirable</a:t>
            </a:r>
            <a:r>
              <a:rPr lang="en-US" dirty="0"/>
              <a:t>. </a:t>
            </a:r>
          </a:p>
          <a:p>
            <a:endParaRPr lang="en-US" dirty="0"/>
          </a:p>
        </p:txBody>
      </p:sp>
    </p:spTree>
    <p:extLst>
      <p:ext uri="{BB962C8B-B14F-4D97-AF65-F5344CB8AC3E}">
        <p14:creationId xmlns:p14="http://schemas.microsoft.com/office/powerpoint/2010/main" val="261251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Motives </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A</a:t>
            </a:r>
            <a:r>
              <a:rPr lang="en-US" b="1" dirty="0"/>
              <a:t>. Primary or unlearned </a:t>
            </a:r>
            <a:r>
              <a:rPr lang="en-US" b="1" dirty="0" smtClean="0"/>
              <a:t>motives :</a:t>
            </a:r>
            <a:r>
              <a:rPr lang="en-US" dirty="0" smtClean="0"/>
              <a:t>Some </a:t>
            </a:r>
            <a:r>
              <a:rPr lang="en-US" dirty="0"/>
              <a:t>unlearned motives are </a:t>
            </a:r>
            <a:r>
              <a:rPr lang="en-US" dirty="0" smtClean="0"/>
              <a:t>called survival </a:t>
            </a:r>
            <a:r>
              <a:rPr lang="en-US" dirty="0"/>
              <a:t>motives because they must </a:t>
            </a:r>
            <a:r>
              <a:rPr lang="en-US" dirty="0" smtClean="0"/>
              <a:t>be satisfied </a:t>
            </a:r>
            <a:r>
              <a:rPr lang="en-US" dirty="0"/>
              <a:t>for an organism to continue </a:t>
            </a:r>
            <a:r>
              <a:rPr lang="en-US" dirty="0" smtClean="0"/>
              <a:t>to live like Hunger </a:t>
            </a:r>
            <a:r>
              <a:rPr lang="en-US" dirty="0"/>
              <a:t>–Thirst – the need for </a:t>
            </a:r>
            <a:r>
              <a:rPr lang="en-US" dirty="0" smtClean="0"/>
              <a:t>Air </a:t>
            </a:r>
          </a:p>
          <a:p>
            <a:r>
              <a:rPr lang="en-US" dirty="0" smtClean="0"/>
              <a:t>Pain </a:t>
            </a:r>
            <a:r>
              <a:rPr lang="en-US" dirty="0"/>
              <a:t>–unlearned but is not a </a:t>
            </a:r>
            <a:r>
              <a:rPr lang="en-US" dirty="0" smtClean="0"/>
              <a:t>survival need </a:t>
            </a:r>
          </a:p>
          <a:p>
            <a:r>
              <a:rPr lang="en-US" b="1" dirty="0" smtClean="0"/>
              <a:t>B-Learned </a:t>
            </a:r>
            <a:r>
              <a:rPr lang="en-US" b="1" dirty="0"/>
              <a:t>motives </a:t>
            </a:r>
            <a:r>
              <a:rPr lang="en-US" b="1" dirty="0" smtClean="0"/>
              <a:t>(social motives): </a:t>
            </a:r>
            <a:r>
              <a:rPr lang="en-US" dirty="0" smtClean="0"/>
              <a:t>They </a:t>
            </a:r>
            <a:r>
              <a:rPr lang="en-US" dirty="0"/>
              <a:t>develop from social </a:t>
            </a:r>
            <a:r>
              <a:rPr lang="en-US" dirty="0" smtClean="0"/>
              <a:t>interactions. In </a:t>
            </a:r>
            <a:r>
              <a:rPr lang="en-US" dirty="0"/>
              <a:t>many societies they </a:t>
            </a:r>
            <a:r>
              <a:rPr lang="en-US" dirty="0" smtClean="0"/>
              <a:t>became predominant </a:t>
            </a:r>
            <a:r>
              <a:rPr lang="en-US" dirty="0"/>
              <a:t>motives because </a:t>
            </a:r>
            <a:r>
              <a:rPr lang="en-US" dirty="0" smtClean="0"/>
              <a:t>survival motives are </a:t>
            </a:r>
            <a:r>
              <a:rPr lang="en-US" dirty="0"/>
              <a:t>satisfied readily and </a:t>
            </a:r>
            <a:r>
              <a:rPr lang="en-US" dirty="0" smtClean="0"/>
              <a:t>easily. </a:t>
            </a:r>
            <a:endParaRPr lang="en-US" dirty="0"/>
          </a:p>
          <a:p>
            <a:endParaRPr lang="en-US" b="1" dirty="0"/>
          </a:p>
        </p:txBody>
      </p:sp>
    </p:spTree>
    <p:extLst>
      <p:ext uri="{BB962C8B-B14F-4D97-AF65-F5344CB8AC3E}">
        <p14:creationId xmlns:p14="http://schemas.microsoft.com/office/powerpoint/2010/main" val="3232562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 and Drive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01735863"/>
              </p:ext>
            </p:extLst>
          </p:nvPr>
        </p:nvGraphicFramePr>
        <p:xfrm>
          <a:off x="457200" y="1600200"/>
          <a:ext cx="8229600" cy="18338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Need</a:t>
                      </a:r>
                      <a:endParaRPr lang="en-US" dirty="0"/>
                    </a:p>
                  </a:txBody>
                  <a:tcPr/>
                </a:tc>
                <a:tc>
                  <a:txBody>
                    <a:bodyPr/>
                    <a:lstStyle/>
                    <a:p>
                      <a:r>
                        <a:rPr lang="en-US" dirty="0" smtClean="0"/>
                        <a:t>Drive</a:t>
                      </a:r>
                      <a:r>
                        <a:rPr lang="en-US" baseline="0" dirty="0" smtClean="0"/>
                        <a:t> </a:t>
                      </a:r>
                      <a:endParaRPr lang="en-US" dirty="0"/>
                    </a:p>
                  </a:txBody>
                  <a:tcPr/>
                </a:tc>
              </a:tr>
              <a:tr h="370840">
                <a:tc>
                  <a:txBody>
                    <a:bodyPr/>
                    <a:lstStyle/>
                    <a:p>
                      <a:r>
                        <a:rPr lang="en-US" sz="1800" b="0" i="0" u="none" strike="noStrike" kern="1200" dirty="0" smtClean="0">
                          <a:solidFill>
                            <a:schemeClr val="dk1"/>
                          </a:solidFill>
                          <a:effectLst/>
                          <a:latin typeface="+mn-lt"/>
                          <a:ea typeface="+mn-ea"/>
                          <a:cs typeface="+mn-cs"/>
                        </a:rPr>
                        <a:t>A need is something that is necessary for an organism to live a healthy life. Needs are distinguished from wants. In the case of a need, a deficiency causes a clear adverse outcome: a dysfunction or death.</a:t>
                      </a:r>
                      <a:endParaRPr lang="en-US" dirty="0"/>
                    </a:p>
                  </a:txBody>
                  <a:tcPr/>
                </a:tc>
                <a:tc>
                  <a:txBody>
                    <a:bodyPr/>
                    <a:lstStyle/>
                    <a:p>
                      <a:r>
                        <a:rPr lang="en-US" sz="1800" b="0" i="0" u="none" strike="noStrike" kern="1200" dirty="0" smtClean="0">
                          <a:solidFill>
                            <a:schemeClr val="dk1"/>
                          </a:solidFill>
                          <a:effectLst/>
                          <a:latin typeface="+mn-lt"/>
                          <a:ea typeface="+mn-ea"/>
                          <a:cs typeface="+mn-cs"/>
                        </a:rPr>
                        <a:t>Drives are based on needs and have the added feature of an observable change in behavior. The person is not considered to be in a drive state until the need has goaded the person into action. </a:t>
                      </a:r>
                      <a:endParaRPr lang="en-US" dirty="0"/>
                    </a:p>
                  </a:txBody>
                  <a:tcPr/>
                </a:tc>
              </a:tr>
            </a:tbl>
          </a:graphicData>
        </a:graphic>
      </p:graphicFrame>
    </p:spTree>
    <p:extLst>
      <p:ext uri="{BB962C8B-B14F-4D97-AF65-F5344CB8AC3E}">
        <p14:creationId xmlns:p14="http://schemas.microsoft.com/office/powerpoint/2010/main" val="4597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Motives have three important functions in behavior: </a:t>
            </a:r>
          </a:p>
        </p:txBody>
      </p:sp>
      <p:sp>
        <p:nvSpPr>
          <p:cNvPr id="3" name="Content Placeholder 2"/>
          <p:cNvSpPr>
            <a:spLocks noGrp="1"/>
          </p:cNvSpPr>
          <p:nvPr>
            <p:ph idx="1"/>
          </p:nvPr>
        </p:nvSpPr>
        <p:spPr/>
        <p:txBody>
          <a:bodyPr>
            <a:normAutofit fontScale="70000" lnSpcReduction="20000"/>
          </a:bodyPr>
          <a:lstStyle/>
          <a:p>
            <a:r>
              <a:rPr lang="en-US" dirty="0" smtClean="0"/>
              <a:t>Motives </a:t>
            </a:r>
            <a:r>
              <a:rPr lang="en-US" dirty="0"/>
              <a:t>have an </a:t>
            </a:r>
            <a:r>
              <a:rPr lang="en-US" b="1" dirty="0"/>
              <a:t>energizing function</a:t>
            </a:r>
            <a:r>
              <a:rPr lang="en-US" dirty="0"/>
              <a:t>. </a:t>
            </a:r>
            <a:endParaRPr lang="en-US" dirty="0" smtClean="0"/>
          </a:p>
          <a:p>
            <a:pPr marL="0" indent="0">
              <a:buNone/>
            </a:pPr>
            <a:r>
              <a:rPr lang="en-US" dirty="0" smtClean="0"/>
              <a:t>	The </a:t>
            </a:r>
            <a:r>
              <a:rPr lang="en-US" dirty="0"/>
              <a:t>motivated person is active and his activity is maintained at relatively high levels until relevant goals or reward is attained. Goal refers to a substance, or object capable of satisfying a need. A person who is interested to receive an award is likely to work hard for it until he achieves his </a:t>
            </a:r>
            <a:r>
              <a:rPr lang="en-US" dirty="0" smtClean="0"/>
              <a:t>goal.</a:t>
            </a:r>
          </a:p>
          <a:p>
            <a:r>
              <a:rPr lang="en-US" dirty="0" smtClean="0"/>
              <a:t>Motives </a:t>
            </a:r>
            <a:r>
              <a:rPr lang="en-US" dirty="0"/>
              <a:t>have a </a:t>
            </a:r>
            <a:r>
              <a:rPr lang="en-US" b="1" dirty="0"/>
              <a:t>directing function. </a:t>
            </a:r>
            <a:endParaRPr lang="en-US" b="1" dirty="0" smtClean="0"/>
          </a:p>
          <a:p>
            <a:pPr marL="0" indent="0">
              <a:buNone/>
            </a:pPr>
            <a:r>
              <a:rPr lang="en-US" dirty="0"/>
              <a:t>	</a:t>
            </a:r>
            <a:r>
              <a:rPr lang="en-US" dirty="0" smtClean="0"/>
              <a:t>They </a:t>
            </a:r>
            <a:r>
              <a:rPr lang="en-US" dirty="0"/>
              <a:t>determine from many possible behaviors or responses which are likely to be the most appropriate. This directs a person to organize his ideas around whatever goal is important to him at the moment. </a:t>
            </a:r>
            <a:endParaRPr lang="en-US" dirty="0" smtClean="0"/>
          </a:p>
          <a:p>
            <a:r>
              <a:rPr lang="en-US" dirty="0" smtClean="0"/>
              <a:t>Motives </a:t>
            </a:r>
            <a:r>
              <a:rPr lang="en-US" dirty="0"/>
              <a:t>have a </a:t>
            </a:r>
            <a:r>
              <a:rPr lang="en-US" b="1" dirty="0"/>
              <a:t>selecting function</a:t>
            </a:r>
            <a:r>
              <a:rPr lang="en-US" dirty="0"/>
              <a:t>. </a:t>
            </a:r>
            <a:endParaRPr lang="en-US" dirty="0" smtClean="0"/>
          </a:p>
          <a:p>
            <a:pPr marL="0" indent="0">
              <a:buNone/>
            </a:pPr>
            <a:r>
              <a:rPr lang="en-US" dirty="0"/>
              <a:t>	</a:t>
            </a:r>
            <a:r>
              <a:rPr lang="en-US" dirty="0" smtClean="0"/>
              <a:t>Reinforcement</a:t>
            </a:r>
            <a:r>
              <a:rPr lang="en-US" dirty="0"/>
              <a:t>, consequences, and feedback determine which of a number of responses will be selected. </a:t>
            </a:r>
          </a:p>
        </p:txBody>
      </p:sp>
    </p:spTree>
    <p:extLst>
      <p:ext uri="{BB962C8B-B14F-4D97-AF65-F5344CB8AC3E}">
        <p14:creationId xmlns:p14="http://schemas.microsoft.com/office/powerpoint/2010/main" val="3242793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Classification of Motives </a:t>
            </a:r>
          </a:p>
        </p:txBody>
      </p:sp>
      <p:sp>
        <p:nvSpPr>
          <p:cNvPr id="3" name="Content Placeholder 2"/>
          <p:cNvSpPr>
            <a:spLocks noGrp="1"/>
          </p:cNvSpPr>
          <p:nvPr>
            <p:ph idx="1"/>
          </p:nvPr>
        </p:nvSpPr>
        <p:spPr/>
        <p:txBody>
          <a:bodyPr>
            <a:normAutofit fontScale="70000" lnSpcReduction="20000"/>
          </a:bodyPr>
          <a:lstStyle/>
          <a:p>
            <a:r>
              <a:rPr lang="en-US" dirty="0" smtClean="0"/>
              <a:t>I. </a:t>
            </a:r>
            <a:r>
              <a:rPr lang="en-US" b="1" dirty="0"/>
              <a:t>Primary Motives: </a:t>
            </a:r>
            <a:r>
              <a:rPr lang="en-US" dirty="0"/>
              <a:t>Biological Needs Primary motives are those directly related to the normal body functions such as need for air, food, water, excretion of waste, rest and sleep, protection from heat and cold, avoidance of pain and so on</a:t>
            </a:r>
            <a:r>
              <a:rPr lang="en-US" dirty="0" smtClean="0"/>
              <a:t>.</a:t>
            </a:r>
          </a:p>
          <a:p>
            <a:r>
              <a:rPr lang="en-US" dirty="0" smtClean="0"/>
              <a:t> </a:t>
            </a:r>
            <a:r>
              <a:rPr lang="en-US" b="1" dirty="0"/>
              <a:t>II. Hunger</a:t>
            </a:r>
            <a:r>
              <a:rPr lang="en-US" dirty="0"/>
              <a:t>: The Regulation of Food Intake Hunger is believed to be caused by rhythmic contractions of the empty stomach. The strength of hunger drive can be measured by discovering how much resistance a human or animal will endure to overcome it. </a:t>
            </a:r>
            <a:endParaRPr lang="en-US" dirty="0" smtClean="0"/>
          </a:p>
          <a:p>
            <a:r>
              <a:rPr lang="en-US" b="1" dirty="0" smtClean="0"/>
              <a:t>III</a:t>
            </a:r>
            <a:r>
              <a:rPr lang="en-US" b="1" dirty="0"/>
              <a:t>. Thirst: </a:t>
            </a:r>
            <a:r>
              <a:rPr lang="en-US" dirty="0"/>
              <a:t>The Regulation of Water Intake Like hunger, the drink system and a stop drink system key mechanisms are regulated in the hypothalamus. The control centers for thirst occupy much of the same space as the centers for hunger but they operate separately by using different neurotransmitter substances. The hypothalamus uses three principal cues in regulating drinking: mouth dryness, loss of water by cell, and reduction in blood volume. </a:t>
            </a:r>
          </a:p>
        </p:txBody>
      </p:sp>
    </p:spTree>
    <p:extLst>
      <p:ext uri="{BB962C8B-B14F-4D97-AF65-F5344CB8AC3E}">
        <p14:creationId xmlns:p14="http://schemas.microsoft.com/office/powerpoint/2010/main" val="681391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b="1" dirty="0"/>
              <a:t>IV. Sexual </a:t>
            </a:r>
            <a:r>
              <a:rPr lang="en-US" b="1" dirty="0" smtClean="0"/>
              <a:t>Motivation: </a:t>
            </a:r>
            <a:r>
              <a:rPr lang="en-US" dirty="0"/>
              <a:t>Humans and animals that depend on sexual reproduction would soon be extinct without a sexual motive. While hunger, thirst, and other primary motives are necessary for the survival of the individual, sexual motivation- a primary motive- is essential to the survival of the species. </a:t>
            </a:r>
            <a:endParaRPr lang="en-US" dirty="0" smtClean="0"/>
          </a:p>
          <a:p>
            <a:r>
              <a:rPr lang="en-US" b="1" dirty="0" smtClean="0"/>
              <a:t>V</a:t>
            </a:r>
            <a:r>
              <a:rPr lang="en-US" b="1" dirty="0"/>
              <a:t>. Drive </a:t>
            </a:r>
            <a:r>
              <a:rPr lang="en-US" b="1" dirty="0" smtClean="0"/>
              <a:t>Reduction: </a:t>
            </a:r>
            <a:r>
              <a:rPr lang="en-US" dirty="0"/>
              <a:t>Drive compels us to act in a way that reduces the biological need and restores </a:t>
            </a:r>
            <a:r>
              <a:rPr lang="en-US" b="1" dirty="0"/>
              <a:t>homeostasis. </a:t>
            </a:r>
            <a:r>
              <a:rPr lang="en-US" dirty="0"/>
              <a:t>Thus, the drive directly activates and directs our behavior. The concept of drive reduction holds the view that motives are based on the body’s need to restore homeostasis when its biological needs are unmet. The concept successfully explains motives such as hunger and thirst. An imbalance in our body tissues is clearly reduced when we drink or eat. </a:t>
            </a:r>
          </a:p>
        </p:txBody>
      </p:sp>
    </p:spTree>
    <p:extLst>
      <p:ext uri="{BB962C8B-B14F-4D97-AF65-F5344CB8AC3E}">
        <p14:creationId xmlns:p14="http://schemas.microsoft.com/office/powerpoint/2010/main" val="14636921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TotalTime>
  <Words>1811</Words>
  <Application>Microsoft Office PowerPoint</Application>
  <PresentationFormat>On-screen Show (4:3)</PresentationFormat>
  <Paragraphs>75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Motivation and Emotion </vt:lpstr>
      <vt:lpstr>Motivation </vt:lpstr>
      <vt:lpstr>Motivation </vt:lpstr>
      <vt:lpstr>Types of Motives </vt:lpstr>
      <vt:lpstr>Types of Motives </vt:lpstr>
      <vt:lpstr>Need and Drive </vt:lpstr>
      <vt:lpstr>Motives have three important functions in behavior: </vt:lpstr>
      <vt:lpstr>Classification of Motives </vt:lpstr>
      <vt:lpstr>PowerPoint Presentation</vt:lpstr>
      <vt:lpstr>PowerPoint Presentation</vt:lpstr>
      <vt:lpstr>Emotions </vt:lpstr>
      <vt:lpstr>PowerPoint Presentation</vt:lpstr>
      <vt:lpstr>PowerPoint Presentation</vt:lpstr>
      <vt:lpstr>Theories of Emotion  </vt:lpstr>
      <vt:lpstr>Principles of Emotion </vt:lpstr>
      <vt:lpstr>Ways to Control Undesirable Emotions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Motivation and Emotion</dc:title>
  <dc:creator>Windows User</dc:creator>
  <cp:lastModifiedBy>Windows User</cp:lastModifiedBy>
  <cp:revision>16</cp:revision>
  <dcterms:created xsi:type="dcterms:W3CDTF">2020-03-29T21:14:36Z</dcterms:created>
  <dcterms:modified xsi:type="dcterms:W3CDTF">2020-04-01T19:55:27Z</dcterms:modified>
</cp:coreProperties>
</file>